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4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5" d="100"/>
          <a:sy n="115" d="100"/>
        </p:scale>
        <p:origin x="24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EDCB0-8B52-461E-8E10-E5AD22CE6C23}" type="datetimeFigureOut">
              <a:rPr lang="en-US" smtClean="0"/>
              <a:t>23-Nov-23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B536763-9E80-422C-B7BE-D24E69B1E8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5437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EDCB0-8B52-461E-8E10-E5AD22CE6C23}" type="datetimeFigureOut">
              <a:rPr lang="en-US" smtClean="0"/>
              <a:t>23-Nov-23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B536763-9E80-422C-B7BE-D24E69B1E8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5994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EDCB0-8B52-461E-8E10-E5AD22CE6C23}" type="datetimeFigureOut">
              <a:rPr lang="en-US" smtClean="0"/>
              <a:t>23-Nov-23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B536763-9E80-422C-B7BE-D24E69B1E89E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02760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EDCB0-8B52-461E-8E10-E5AD22CE6C23}" type="datetimeFigureOut">
              <a:rPr lang="en-US" smtClean="0"/>
              <a:t>23-Nov-23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B536763-9E80-422C-B7BE-D24E69B1E8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2028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EDCB0-8B52-461E-8E10-E5AD22CE6C23}" type="datetimeFigureOut">
              <a:rPr lang="en-US" smtClean="0"/>
              <a:t>23-Nov-23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B536763-9E80-422C-B7BE-D24E69B1E89E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1519769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EDCB0-8B52-461E-8E10-E5AD22CE6C23}" type="datetimeFigureOut">
              <a:rPr lang="en-US" smtClean="0"/>
              <a:t>23-Nov-23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B536763-9E80-422C-B7BE-D24E69B1E8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9202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EDCB0-8B52-461E-8E10-E5AD22CE6C23}" type="datetimeFigureOut">
              <a:rPr lang="en-US" smtClean="0"/>
              <a:t>23-Nov-23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36763-9E80-422C-B7BE-D24E69B1E8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85672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EDCB0-8B52-461E-8E10-E5AD22CE6C23}" type="datetimeFigureOut">
              <a:rPr lang="en-US" smtClean="0"/>
              <a:t>23-Nov-23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36763-9E80-422C-B7BE-D24E69B1E8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0720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EDCB0-8B52-461E-8E10-E5AD22CE6C23}" type="datetimeFigureOut">
              <a:rPr lang="en-US" smtClean="0"/>
              <a:t>23-Nov-23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36763-9E80-422C-B7BE-D24E69B1E8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5135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EDCB0-8B52-461E-8E10-E5AD22CE6C23}" type="datetimeFigureOut">
              <a:rPr lang="en-US" smtClean="0"/>
              <a:t>23-Nov-23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B536763-9E80-422C-B7BE-D24E69B1E8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633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EDCB0-8B52-461E-8E10-E5AD22CE6C23}" type="datetimeFigureOut">
              <a:rPr lang="en-US" smtClean="0"/>
              <a:t>23-Nov-23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B536763-9E80-422C-B7BE-D24E69B1E8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2703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EDCB0-8B52-461E-8E10-E5AD22CE6C23}" type="datetimeFigureOut">
              <a:rPr lang="en-US" smtClean="0"/>
              <a:t>23-Nov-23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B536763-9E80-422C-B7BE-D24E69B1E8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5562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EDCB0-8B52-461E-8E10-E5AD22CE6C23}" type="datetimeFigureOut">
              <a:rPr lang="en-US" smtClean="0"/>
              <a:t>23-Nov-23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36763-9E80-422C-B7BE-D24E69B1E8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9879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EDCB0-8B52-461E-8E10-E5AD22CE6C23}" type="datetimeFigureOut">
              <a:rPr lang="en-US" smtClean="0"/>
              <a:t>23-Nov-23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36763-9E80-422C-B7BE-D24E69B1E8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706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EDCB0-8B52-461E-8E10-E5AD22CE6C23}" type="datetimeFigureOut">
              <a:rPr lang="en-US" smtClean="0"/>
              <a:t>23-Nov-23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36763-9E80-422C-B7BE-D24E69B1E8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4581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EDCB0-8B52-461E-8E10-E5AD22CE6C23}" type="datetimeFigureOut">
              <a:rPr lang="en-US" smtClean="0"/>
              <a:t>23-Nov-23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B536763-9E80-422C-B7BE-D24E69B1E8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6579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157"/>
            <a:ext cx="2356674" cy="6853096"/>
            <a:chOff x="6627813" y="195610"/>
            <a:chExt cx="1952625" cy="5678141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5610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9EDCB0-8B52-461E-8E10-E5AD22CE6C23}" type="datetimeFigureOut">
              <a:rPr lang="en-US" smtClean="0"/>
              <a:t>23-Nov-23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B536763-9E80-422C-B7BE-D24E69B1E8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60116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  <p:sldLayoutId id="2147483706" r:id="rId12"/>
    <p:sldLayoutId id="2147483707" r:id="rId13"/>
    <p:sldLayoutId id="2147483708" r:id="rId14"/>
    <p:sldLayoutId id="2147483709" r:id="rId15"/>
    <p:sldLayoutId id="2147483710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2">
              <a:lumMod val="7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99504" y="1109750"/>
            <a:ext cx="8915399" cy="2262781"/>
          </a:xfrm>
        </p:spPr>
        <p:txBody>
          <a:bodyPr>
            <a:noAutofit/>
          </a:bodyPr>
          <a:lstStyle/>
          <a:p>
            <a:pPr algn="ctr"/>
            <a:r>
              <a:rPr lang="bg-BG" sz="4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Разработване на светофарна уредба със специален режим на движение. </a:t>
            </a:r>
            <a:endParaRPr lang="en-US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99504" y="3655161"/>
            <a:ext cx="8915399" cy="1623421"/>
          </a:xfrm>
        </p:spPr>
        <p:txBody>
          <a:bodyPr>
            <a:normAutofit fontScale="92500" lnSpcReduction="10000"/>
          </a:bodyPr>
          <a:lstStyle/>
          <a:p>
            <a:pPr algn="ctr"/>
            <a:r>
              <a:rPr lang="bg-BG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Изготвил: Иво Стоилов Стефанов </a:t>
            </a:r>
          </a:p>
          <a:p>
            <a:pPr algn="ctr"/>
            <a:r>
              <a:rPr lang="bg-BG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Ф№: 011217006</a:t>
            </a:r>
          </a:p>
          <a:p>
            <a:pPr algn="ctr"/>
            <a:r>
              <a:rPr lang="bg-BG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Катедра: Системи и Управление. </a:t>
            </a:r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bg-BG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Дипломен ръководител: гл. ас. д-р. инж. Йордан Кралев.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65961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77" y="16625"/>
            <a:ext cx="3063991" cy="2720917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2412" y="16625"/>
            <a:ext cx="3063991" cy="2720917"/>
          </a:xfrm>
          <a:prstGeom prst="rect">
            <a:avLst/>
          </a:prstGeom>
        </p:spPr>
      </p:pic>
      <p:pic>
        <p:nvPicPr>
          <p:cNvPr id="7" name="Picture 6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5693" y="16625"/>
            <a:ext cx="4962700" cy="2704292"/>
          </a:xfrm>
          <a:prstGeom prst="rect">
            <a:avLst/>
          </a:prstGeom>
        </p:spPr>
      </p:pic>
      <p:pic>
        <p:nvPicPr>
          <p:cNvPr id="8" name="Picture 7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77" y="3116922"/>
            <a:ext cx="5960227" cy="1355325"/>
          </a:xfrm>
          <a:prstGeom prst="rect">
            <a:avLst/>
          </a:prstGeom>
        </p:spPr>
      </p:pic>
      <p:pic>
        <p:nvPicPr>
          <p:cNvPr id="9" name="Picture 8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78" y="4851627"/>
            <a:ext cx="5960226" cy="1355325"/>
          </a:xfrm>
          <a:prstGeom prst="rect">
            <a:avLst/>
          </a:prstGeom>
        </p:spPr>
      </p:pic>
      <p:pic>
        <p:nvPicPr>
          <p:cNvPr id="10" name="Picture 9"/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712" y="3984275"/>
            <a:ext cx="5821682" cy="135532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73825" y="2749584"/>
            <a:ext cx="277304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105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Фиг. 4.2 Инициализация на проверка за натиснат бутон.</a:t>
            </a:r>
            <a:endParaRPr 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732412" y="2745916"/>
            <a:ext cx="306399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105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Фиг. 4.</a:t>
            </a:r>
            <a:r>
              <a:rPr lang="bg-BG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bg-BG" sz="105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Проверка за изминало време в текущо състояние. </a:t>
            </a:r>
            <a:endParaRPr 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281947" y="2720917"/>
            <a:ext cx="425072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105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Фиг. 4.</a:t>
            </a:r>
            <a:r>
              <a:rPr lang="bg-BG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bg-BG" sz="105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Специален режим на работа на установката.</a:t>
            </a:r>
            <a:endParaRPr 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482360" y="4475967"/>
            <a:ext cx="266716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105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Фиг. 4.</a:t>
            </a:r>
            <a:r>
              <a:rPr lang="bg-BG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bg-BG" sz="105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Стъпка №1 на специалния режим.</a:t>
            </a:r>
            <a:endParaRPr 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482360" y="6210672"/>
            <a:ext cx="266716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105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Фиг. 4.6 Стъпка №2 на специалния режим.</a:t>
            </a:r>
            <a:endParaRPr 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073725" y="5339600"/>
            <a:ext cx="266716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105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Фиг. 4.7 Стъпка №3 на специалния режим.</a:t>
            </a:r>
            <a:endParaRPr 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07073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Глава №5: </a:t>
            </a:r>
            <a:r>
              <a:rPr lang="bg-BG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Анализ на резултатите и предложения за оптимизация. </a:t>
            </a:r>
            <a:br>
              <a:rPr lang="bg-BG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128058" y="2161309"/>
            <a:ext cx="909412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Проектът се фокусира върху реализацията на светофарна система, която успешно оптимизира движението между два ключови булеварда и дава възможност на пешеходците да пресичат пътя във всички посоки</a:t>
            </a:r>
            <a:r>
              <a:rPr lang="bg-B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Създаването на иновативни светофарни решения, които се адаптират към нуждите на участниците в движението, има за цел да подобри ефективността и сигурността на пътното движение в нашите градове. В този контекст, разработката на система с два основни режима на работа, нормален и специален, съчетава оптимален трафиков поток и безопасно преминаване на пешеходците</a:t>
            </a:r>
            <a:r>
              <a:rPr lang="bg-B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bg-B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Основната </a:t>
            </a:r>
            <a:r>
              <a:rPr lang="bg-BG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амбиция на проекта е да демонстрира как чрез правилно проектиране и имплементация на светофарни системи може да се постигне баланс между ефективността и сигурността както за пешеходците, така и за превозните средства. Системата представлява първата стъпка към създаването на умни светофари, които могат да се адаптират към реалния трафик в градските среди.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212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376" y="1740822"/>
            <a:ext cx="3086100" cy="3276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06843" y="5017422"/>
            <a:ext cx="266716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105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Фиг. </a:t>
            </a:r>
            <a:r>
              <a:rPr lang="en-US" sz="105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bg-BG" sz="105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05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bg-BG" sz="105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Алгоритъм на нормален турбинен светофар.</a:t>
            </a:r>
            <a:endParaRPr 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0091" y="1740822"/>
            <a:ext cx="3759634" cy="32766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966325" y="5017422"/>
            <a:ext cx="266716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105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Фиг. </a:t>
            </a:r>
            <a:r>
              <a:rPr lang="en-US" sz="105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bg-BG" sz="105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.2 Програмна реализация на турбинен светофар.</a:t>
            </a:r>
            <a:endParaRPr 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3890" y="1740822"/>
            <a:ext cx="3125773" cy="32766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763193" y="5017422"/>
            <a:ext cx="266716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105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Фиг. </a:t>
            </a:r>
            <a:r>
              <a:rPr lang="en-US" sz="105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bg-BG" sz="105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.3 Камера за преминаване на червен сигнал поставена на светофар.</a:t>
            </a:r>
            <a:endParaRPr 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22074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319155" y="4214553"/>
            <a:ext cx="10872845" cy="997527"/>
          </a:xfrm>
        </p:spPr>
        <p:txBody>
          <a:bodyPr anchor="ctr">
            <a:noAutofit/>
          </a:bodyPr>
          <a:lstStyle/>
          <a:p>
            <a:pPr algn="ctr"/>
            <a:r>
              <a:rPr lang="bg-BG" sz="7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Благодаря за </a:t>
            </a:r>
            <a:r>
              <a:rPr lang="bg-BG" sz="7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вниманието.</a:t>
            </a:r>
            <a:endParaRPr lang="en-US" sz="7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88781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672675"/>
          </a:xfrm>
        </p:spPr>
        <p:txBody>
          <a:bodyPr/>
          <a:lstStyle/>
          <a:p>
            <a:r>
              <a:rPr lang="bg-B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Съдържание.	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92925" y="1842655"/>
            <a:ext cx="8915400" cy="2529840"/>
          </a:xfrm>
        </p:spPr>
        <p:txBody>
          <a:bodyPr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bg-BG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Исторически преглед на светофарните системи.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bg-BG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Принципи на светофарната реализация на светофарни системи.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bg-BG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Разработка на макет на светофарно кръстовище.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bg-BG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Програмна реализация на светофарната уредба.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bg-BG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Анализ на резултатите и предложения за оптимизация. </a:t>
            </a:r>
          </a:p>
        </p:txBody>
      </p:sp>
    </p:spTree>
    <p:extLst>
      <p:ext uri="{BB962C8B-B14F-4D97-AF65-F5344CB8AC3E}">
        <p14:creationId xmlns:p14="http://schemas.microsoft.com/office/powerpoint/2010/main" val="33376402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83288"/>
            <a:ext cx="8911687" cy="1280890"/>
          </a:xfrm>
        </p:spPr>
        <p:txBody>
          <a:bodyPr>
            <a:normAutofit/>
          </a:bodyPr>
          <a:lstStyle/>
          <a:p>
            <a:r>
              <a:rPr lang="bg-B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Глава №1: Исторически преглед на светофарната уредба.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18107" y="1850967"/>
            <a:ext cx="3903028" cy="2105891"/>
          </a:xfrm>
        </p:spPr>
        <p:txBody>
          <a:bodyPr>
            <a:normAutofit lnSpcReduction="10000"/>
          </a:bodyPr>
          <a:lstStyle/>
          <a:p>
            <a:r>
              <a:rPr lang="bg-B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Преди появата на светофарните уредби през 1868г управлението на трафика се е извършвало ръчно от пътната полиция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bg-BG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bg-B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На фиг. 1.1 наблюдаваме първият семафорен светофар създаден от инж. Джон Пийк Найт.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7965" y="1850968"/>
            <a:ext cx="5320144" cy="327937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808124" y="5328458"/>
            <a:ext cx="30757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Фиг. 1.1 Първият семафорен светофар 9.12.1868г.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20856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9171" y="1080655"/>
            <a:ext cx="4064924" cy="438121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055365" y="5512147"/>
            <a:ext cx="30757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Фиг. 1.2 Патент №</a:t>
            </a:r>
            <a:r>
              <a:rPr lang="bg-BG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1475024</a:t>
            </a:r>
            <a:r>
              <a:rPr lang="bg-BG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на трипозиционен светфоар на Морган.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6931" y="1080655"/>
            <a:ext cx="4746568" cy="438121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319356" y="5512147"/>
            <a:ext cx="30757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Фиг. 1.3 Семафорен светофар поставен на кръстовище в САЩ.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19300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4613" y="525623"/>
            <a:ext cx="8911687" cy="1280890"/>
          </a:xfrm>
        </p:spPr>
        <p:txBody>
          <a:bodyPr>
            <a:normAutofit/>
          </a:bodyPr>
          <a:lstStyle/>
          <a:p>
            <a:r>
              <a:rPr lang="bg-B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Глава</a:t>
            </a:r>
            <a:r>
              <a:rPr lang="bg-B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bg-B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№2: Принципи на програмната реализация на светофарни системи. 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39942174"/>
              </p:ext>
            </p:extLst>
          </p:nvPr>
        </p:nvGraphicFramePr>
        <p:xfrm>
          <a:off x="2676696" y="1695765"/>
          <a:ext cx="7431152" cy="47414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857788"/>
                <a:gridCol w="1857788"/>
                <a:gridCol w="1857788"/>
                <a:gridCol w="1857788"/>
              </a:tblGrid>
              <a:tr h="38245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bg-BG" sz="900" dirty="0">
                          <a:effectLst/>
                        </a:rPr>
                        <a:t>Вид</a:t>
                      </a:r>
                      <a:endParaRPr lang="en-US" sz="9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262" marR="4326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bg-BG" sz="900" dirty="0">
                          <a:effectLst/>
                        </a:rPr>
                        <a:t>Значение</a:t>
                      </a:r>
                      <a:endParaRPr lang="en-US" sz="9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262" marR="4326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bg-BG" sz="900" dirty="0">
                          <a:effectLst/>
                        </a:rPr>
                        <a:t>Условия</a:t>
                      </a:r>
                      <a:endParaRPr lang="en-US" sz="9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262" marR="4326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bg-BG" sz="900">
                          <a:effectLst/>
                        </a:rPr>
                        <a:t>Примерна употреба</a:t>
                      </a:r>
                      <a:endParaRPr lang="en-US" sz="9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262" marR="43262" marT="0" marB="0"/>
                </a:tc>
              </a:tr>
              <a:tr h="65564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bg-BG" sz="900" dirty="0">
                          <a:effectLst/>
                        </a:rPr>
                        <a:t>Изолирани и предварително синхронизирани</a:t>
                      </a:r>
                      <a:endParaRPr lang="en-US" sz="9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262" marR="4326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bg-BG" sz="900" dirty="0">
                          <a:effectLst/>
                        </a:rPr>
                        <a:t>Предоставяне на фиксирана дължина на цикъла</a:t>
                      </a:r>
                      <a:endParaRPr lang="en-US" sz="9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262" marR="4326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bg-BG" sz="900">
                          <a:effectLst/>
                        </a:rPr>
                        <a:t>Използвани за временно ползване когато няма опция за автоматизация</a:t>
                      </a:r>
                      <a:endParaRPr lang="en-US" sz="9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262" marR="4326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bg-BG" sz="900">
                          <a:effectLst/>
                        </a:rPr>
                        <a:t>Предимно използвани по време на ремонтни дейности</a:t>
                      </a:r>
                      <a:endParaRPr lang="en-US" sz="9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262" marR="43262" marT="0" marB="0"/>
                </a:tc>
              </a:tr>
              <a:tr h="56689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bg-BG" sz="900" dirty="0">
                          <a:effectLst/>
                        </a:rPr>
                        <a:t>Взаимно координирани и предварително синхронизирани</a:t>
                      </a:r>
                      <a:endParaRPr lang="en-US" sz="9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262" marR="4326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bg-BG" sz="900" dirty="0">
                          <a:effectLst/>
                        </a:rPr>
                        <a:t>Предоставяне на фиксирана дължина на цикъла</a:t>
                      </a:r>
                      <a:endParaRPr lang="en-US" sz="9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262" marR="4326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bg-BG" sz="900">
                          <a:effectLst/>
                        </a:rPr>
                        <a:t>Използват се за места с висока концентрация на трафик</a:t>
                      </a:r>
                      <a:endParaRPr lang="en-US" sz="9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262" marR="4326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bg-BG" sz="900" dirty="0">
                          <a:effectLst/>
                        </a:rPr>
                        <a:t>Предимно изпозвани в централните части на градовете.</a:t>
                      </a:r>
                      <a:endParaRPr lang="en-US" sz="9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262" marR="43262" marT="0" marB="0"/>
                </a:tc>
              </a:tr>
              <a:tr h="81955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bg-BG" sz="900" dirty="0">
                          <a:effectLst/>
                        </a:rPr>
                        <a:t>Полу-задействани светофарни уредби.</a:t>
                      </a:r>
                      <a:endParaRPr lang="en-US" sz="900" b="1" dirty="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262" marR="4326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bg-BG" sz="900" dirty="0">
                          <a:effectLst/>
                        </a:rPr>
                        <a:t>Не предоставят  фиксирана дължина на цикъла и се завръщат в изходно положение.</a:t>
                      </a:r>
                      <a:endParaRPr lang="en-US" sz="9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262" marR="4326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bg-BG" sz="900" dirty="0">
                          <a:effectLst/>
                        </a:rPr>
                        <a:t>Използват се на места където предимно има дисбаланс в трафика.</a:t>
                      </a:r>
                      <a:endParaRPr lang="en-US" sz="9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262" marR="4326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bg-BG" sz="900">
                          <a:effectLst/>
                        </a:rPr>
                        <a:t>Най-често използвани на пътища от клас магистрали.</a:t>
                      </a:r>
                      <a:endParaRPr lang="en-US" sz="9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262" marR="43262" marT="0" marB="0"/>
                </a:tc>
              </a:tr>
              <a:tr h="114737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bg-BG" sz="900" dirty="0">
                          <a:effectLst/>
                        </a:rPr>
                        <a:t>Напълно задействани светофарни уредби.</a:t>
                      </a:r>
                      <a:endParaRPr lang="en-US" sz="9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262" marR="4326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bg-BG" sz="900" dirty="0">
                          <a:effectLst/>
                        </a:rPr>
                        <a:t>Няма фиксирана продължителност на цикъла, датчици за засичане се използват при всички страни на кръстовището за, реакция на условията</a:t>
                      </a:r>
                      <a:endParaRPr lang="en-US" sz="9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262" marR="4326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bg-BG" sz="900" dirty="0">
                          <a:effectLst/>
                        </a:rPr>
                        <a:t>Предимно се използва на места позволяващи засичане по всички пътища</a:t>
                      </a:r>
                      <a:endParaRPr lang="en-US" sz="9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262" marR="4326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bg-BG" sz="900">
                          <a:effectLst/>
                        </a:rPr>
                        <a:t>Провинциални райони, места с висока скорост или кръстовище между две пътни артерии</a:t>
                      </a:r>
                      <a:endParaRPr lang="en-US" sz="9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262" marR="43262" marT="0" marB="0"/>
                </a:tc>
              </a:tr>
              <a:tr h="98346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bg-BG" sz="900" dirty="0">
                          <a:effectLst/>
                        </a:rPr>
                        <a:t>Координирано-задействани светофарни уредби.</a:t>
                      </a:r>
                      <a:endParaRPr lang="en-US" sz="9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262" marR="4326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bg-BG" sz="900">
                          <a:effectLst/>
                        </a:rPr>
                        <a:t>Фиксирана продължителност на цикъла, използвайки датчици за засичане за подпомагане на екефтивността</a:t>
                      </a:r>
                      <a:endParaRPr lang="en-US" sz="9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262" marR="4326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bg-BG" sz="900" dirty="0">
                          <a:effectLst/>
                        </a:rPr>
                        <a:t>Предимно се използват на места с интензивен трафик по главните пътища</a:t>
                      </a:r>
                      <a:endParaRPr lang="en-US" sz="9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262" marR="4326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bg-BG" sz="900" dirty="0">
                          <a:effectLst/>
                        </a:rPr>
                        <a:t>Използвани за контрол на извънградски пътни артерии</a:t>
                      </a:r>
                      <a:endParaRPr lang="en-US" sz="9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262" marR="43262" marT="0" marB="0"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4854417" y="6437185"/>
            <a:ext cx="30757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Фиг. 2.1 Основни видове алгоритми за контрол на светофарните уредби. 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34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1267" y="956734"/>
            <a:ext cx="3833600" cy="260819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040212" y="3641466"/>
            <a:ext cx="30757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Фиг. 2.2 Система с фиксиран времеви интервал.  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5585" y="956734"/>
            <a:ext cx="5097549" cy="260819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436503" y="3641466"/>
            <a:ext cx="30757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Фиг. 2.3 Пример за работа на система с координиран контрол.  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1266" y="4241223"/>
            <a:ext cx="5775237" cy="222731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436502" y="5093268"/>
            <a:ext cx="30757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Фиг. 2.4 Система с адаптивен контрол на трафика. 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76686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6" y="624110"/>
            <a:ext cx="6867376" cy="1280890"/>
          </a:xfrm>
        </p:spPr>
        <p:txBody>
          <a:bodyPr/>
          <a:lstStyle/>
          <a:p>
            <a:r>
              <a:rPr lang="bg-B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Глава №3: Разработка на макет на светофарно кръстовище.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9392" y="2150533"/>
            <a:ext cx="2732405" cy="1649942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8958" y="2150533"/>
            <a:ext cx="2732405" cy="1652059"/>
          </a:xfrm>
          <a:prstGeom prst="rect">
            <a:avLst/>
          </a:prstGeom>
        </p:spPr>
      </p:pic>
      <p:pic>
        <p:nvPicPr>
          <p:cNvPr id="6" name="Picture 5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9391" y="4267199"/>
            <a:ext cx="2732405" cy="1649942"/>
          </a:xfrm>
          <a:prstGeom prst="rect">
            <a:avLst/>
          </a:prstGeom>
        </p:spPr>
      </p:pic>
      <p:pic>
        <p:nvPicPr>
          <p:cNvPr id="7" name="Picture 6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8525" y="2150533"/>
            <a:ext cx="2732405" cy="1649942"/>
          </a:xfrm>
          <a:prstGeom prst="rect">
            <a:avLst/>
          </a:prstGeom>
        </p:spPr>
      </p:pic>
      <p:pic>
        <p:nvPicPr>
          <p:cNvPr id="8" name="Picture 7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8957" y="4267199"/>
            <a:ext cx="2732406" cy="1649942"/>
          </a:xfrm>
          <a:prstGeom prst="rect">
            <a:avLst/>
          </a:prstGeom>
        </p:spPr>
      </p:pic>
      <p:pic>
        <p:nvPicPr>
          <p:cNvPr id="10" name="Picture 9"/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8524" y="4267199"/>
            <a:ext cx="2664877" cy="164994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001173" y="3800475"/>
            <a:ext cx="240884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05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Фиг. 3.1 3Д визуализиран модел на платно от четирилентов булевард. </a:t>
            </a:r>
            <a:endParaRPr 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730740" y="3800475"/>
            <a:ext cx="240884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05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Фиг. 3.2 3Д визуализиран модел на сглобените булевардни части. </a:t>
            </a:r>
            <a:endParaRPr 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460307" y="3826088"/>
            <a:ext cx="240884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05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Фиг. 3.3 3Д визуализиран модел на централната част на кръстовището. </a:t>
            </a:r>
            <a:endParaRPr 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001173" y="5968367"/>
            <a:ext cx="2408845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05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Фиг. 3.4 Приближен изглед на метсоположението на бутона за специален режим. </a:t>
            </a:r>
            <a:endParaRPr 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730737" y="5968367"/>
            <a:ext cx="240884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05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Фиг. 3.5 3Д визуализиран модел на кръстовището.</a:t>
            </a:r>
            <a:endParaRPr 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460301" y="5954925"/>
            <a:ext cx="240884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05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Фиг. 3.6 3Д визуализиран модел на напълно завършеното кръстовище.</a:t>
            </a:r>
            <a:endParaRPr 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56073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2929" y="79346"/>
            <a:ext cx="1894671" cy="2441001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2929" y="3021009"/>
            <a:ext cx="1894672" cy="1421476"/>
          </a:xfrm>
          <a:prstGeom prst="rect">
            <a:avLst/>
          </a:prstGeom>
        </p:spPr>
      </p:pic>
      <p:pic>
        <p:nvPicPr>
          <p:cNvPr id="6" name="Picture 5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2929" y="4983644"/>
            <a:ext cx="10069120" cy="1618444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8422" y="79347"/>
            <a:ext cx="7833627" cy="436313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971446" y="2487937"/>
            <a:ext cx="1477636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05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Фиг. 3.7 3Д визуализиран модел на опорите на макета.</a:t>
            </a:r>
            <a:endParaRPr 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971446" y="4398475"/>
            <a:ext cx="147763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105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Фиг. 3.8 Отместващ регистър 74</a:t>
            </a:r>
            <a:r>
              <a:rPr lang="en-US" sz="105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HC595</a:t>
            </a:r>
            <a:endParaRPr 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710812" y="4469702"/>
            <a:ext cx="240884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05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Фиг. 3.</a:t>
            </a:r>
            <a:r>
              <a:rPr lang="en-US" sz="105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10 </a:t>
            </a:r>
            <a:r>
              <a:rPr lang="bg-BG" sz="105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Напълно реализиран макет</a:t>
            </a:r>
            <a:r>
              <a:rPr lang="bg-BG" sz="105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710264" y="6573574"/>
            <a:ext cx="826354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105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Фиг. 3.</a:t>
            </a:r>
            <a:r>
              <a:rPr lang="en-US" sz="105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  <a:r>
              <a:rPr lang="bg-BG" sz="105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Визуализация на интегралната схема използвана за реализация на макета. </a:t>
            </a:r>
            <a:endParaRPr 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07309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Глава №4: Програмна реализация на светофарната уредба.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6387" y="1905000"/>
            <a:ext cx="8785917" cy="40552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653984" y="5960225"/>
            <a:ext cx="425072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105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Фиг. 4.</a:t>
            </a:r>
            <a:r>
              <a:rPr lang="en-US" sz="105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bg-BG" sz="105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Блок схема описваща работата на установката.</a:t>
            </a:r>
            <a:endParaRPr 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5485345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2E5369"/>
      </a:dk2>
      <a:lt2>
        <a:srgbClr val="CFE2E7"/>
      </a:lt2>
      <a:accent1>
        <a:srgbClr val="353535"/>
      </a:accent1>
      <a:accent2>
        <a:srgbClr val="31B4E6"/>
      </a:accent2>
      <a:accent3>
        <a:srgbClr val="265991"/>
      </a:accent3>
      <a:accent4>
        <a:srgbClr val="7E40CC"/>
      </a:accent4>
      <a:accent5>
        <a:srgbClr val="B927E9"/>
      </a:accent5>
      <a:accent6>
        <a:srgbClr val="E833BF"/>
      </a:accent6>
      <a:hlink>
        <a:srgbClr val="2DA0F1"/>
      </a:hlink>
      <a:folHlink>
        <a:srgbClr val="7ED1E6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4F34B87B-9C7A-41AE-A6CB-48536223DFF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1607</TotalTime>
  <Words>782</Words>
  <Application>Microsoft Office PowerPoint</Application>
  <PresentationFormat>Widescreen</PresentationFormat>
  <Paragraphs>73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Arial</vt:lpstr>
      <vt:lpstr>Calibri</vt:lpstr>
      <vt:lpstr>Cambria</vt:lpstr>
      <vt:lpstr>Century Gothic</vt:lpstr>
      <vt:lpstr>Times New Roman</vt:lpstr>
      <vt:lpstr>Verdana</vt:lpstr>
      <vt:lpstr>Wingdings 3</vt:lpstr>
      <vt:lpstr>Wisp</vt:lpstr>
      <vt:lpstr>Разработване на светофарна уредба със специален режим на движение. </vt:lpstr>
      <vt:lpstr>Съдържание. </vt:lpstr>
      <vt:lpstr>Глава №1: Исторически преглед на светофарната уредба. </vt:lpstr>
      <vt:lpstr>PowerPoint Presentation</vt:lpstr>
      <vt:lpstr>Глава №2: Принципи на програмната реализация на светофарни системи.  </vt:lpstr>
      <vt:lpstr>PowerPoint Presentation</vt:lpstr>
      <vt:lpstr>Глава №3: Разработка на макет на светофарно кръстовище.</vt:lpstr>
      <vt:lpstr>PowerPoint Presentation</vt:lpstr>
      <vt:lpstr>Глава №4: Програмна реализация на светофарната уредба. </vt:lpstr>
      <vt:lpstr>PowerPoint Presentation</vt:lpstr>
      <vt:lpstr>Глава №5: Анализ на резултатите и предложения за оптимизация.  </vt:lpstr>
      <vt:lpstr>PowerPoint Presentation</vt:lpstr>
      <vt:lpstr>Благодаря за вниманието.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Разработване на светофарна уредба със специален режим на движение. </dc:title>
  <dc:creator>Ivo</dc:creator>
  <cp:lastModifiedBy>Ivo</cp:lastModifiedBy>
  <cp:revision>27</cp:revision>
  <dcterms:created xsi:type="dcterms:W3CDTF">2023-11-21T20:17:09Z</dcterms:created>
  <dcterms:modified xsi:type="dcterms:W3CDTF">2023-11-23T01:37:16Z</dcterms:modified>
</cp:coreProperties>
</file>